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0287000" cx="18288000"/>
  <p:notesSz cx="6858000" cy="9144000"/>
  <p:embeddedFontLst>
    <p:embeddedFont>
      <p:font typeface="League Spartan"/>
      <p:regular r:id="rId19"/>
      <p:bold r:id="rId20"/>
    </p:embeddedFont>
    <p:embeddedFont>
      <p:font typeface="Sanchez"/>
      <p:regular r:id="rId21"/>
      <p: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3" roundtripDataSignature="AMtx7mgUBplCoNrqvpFhpWcbNKMrnW8c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eagueSpartan-bold.fntdata"/><Relationship Id="rId11" Type="http://schemas.openxmlformats.org/officeDocument/2006/relationships/slide" Target="slides/slide6.xml"/><Relationship Id="rId22" Type="http://schemas.openxmlformats.org/officeDocument/2006/relationships/font" Target="fonts/Sanchez-italic.fntdata"/><Relationship Id="rId10" Type="http://schemas.openxmlformats.org/officeDocument/2006/relationships/slide" Target="slides/slide5.xml"/><Relationship Id="rId21" Type="http://schemas.openxmlformats.org/officeDocument/2006/relationships/font" Target="fonts/Sanchez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LeagueSpartan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918924ba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c918924ba8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918924ba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c918924ba8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918924ba8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c918924ba8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918924ba8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918924ba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918924ba8_2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918924ba8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918924ba8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918924ba8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918924ba8_2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918924ba8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rYv-ENa0nTzMypDmzI1mHFkq-2BKGTaE/view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hyperlink" Target="http://drive.google.com/file/d/10Dmjv5tgNz68jMDvA4JLpkp2zCKYe5qH/view" TargetMode="External"/><Relationship Id="rId5" Type="http://schemas.openxmlformats.org/officeDocument/2006/relationships/image" Target="../media/image3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hyperlink" Target="https://ihpi.umich.edu/news/pandemics-third-anniversary-loneliness-and-isolation-are-down-still-high-among-older-adults" TargetMode="External"/><Relationship Id="rId5" Type="http://schemas.openxmlformats.org/officeDocument/2006/relationships/hyperlink" Target="https://de.statista.com/statistik/daten/studie/554152/umfrage/kaufpreise-fuer-eigentumswohnungen-in-koeln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hyperlink" Target="http://drive.google.com/file/d/1W7aW993XuDcOVyloiB8Qb2JajE75LKhx/view" TargetMode="External"/><Relationship Id="rId5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image" Target="../media/image39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3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jp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24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11" Type="http://schemas.openxmlformats.org/officeDocument/2006/relationships/image" Target="../media/image28.png"/><Relationship Id="rId10" Type="http://schemas.openxmlformats.org/officeDocument/2006/relationships/image" Target="../media/image34.png"/><Relationship Id="rId12" Type="http://schemas.openxmlformats.org/officeDocument/2006/relationships/image" Target="../media/image31.png"/><Relationship Id="rId9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" title="export_1712214191160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5300" y="0"/>
            <a:ext cx="11692325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918924ba8_1_23"/>
          <p:cNvSpPr/>
          <p:nvPr/>
        </p:nvSpPr>
        <p:spPr>
          <a:xfrm>
            <a:off x="16778235" y="8833757"/>
            <a:ext cx="1981001" cy="1981001"/>
          </a:xfrm>
          <a:custGeom>
            <a:rect b="b" l="l" r="r" t="t"/>
            <a:pathLst>
              <a:path extrusionOk="0" h="1981001" w="1981001">
                <a:moveTo>
                  <a:pt x="0" y="0"/>
                </a:moveTo>
                <a:lnTo>
                  <a:pt x="1981001" y="0"/>
                </a:lnTo>
                <a:lnTo>
                  <a:pt x="1981001" y="1981001"/>
                </a:lnTo>
                <a:lnTo>
                  <a:pt x="0" y="1981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08" name="Google Shape;208;g2c918924ba8_1_23" title="short one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825" y="567575"/>
            <a:ext cx="5409425" cy="94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"/>
          <p:cNvSpPr/>
          <p:nvPr/>
        </p:nvSpPr>
        <p:spPr>
          <a:xfrm>
            <a:off x="16778235" y="8833757"/>
            <a:ext cx="1981001" cy="1981001"/>
          </a:xfrm>
          <a:custGeom>
            <a:rect b="b" l="l" r="r" t="t"/>
            <a:pathLst>
              <a:path extrusionOk="0" h="1981001" w="1981001">
                <a:moveTo>
                  <a:pt x="0" y="0"/>
                </a:moveTo>
                <a:lnTo>
                  <a:pt x="1981001" y="0"/>
                </a:lnTo>
                <a:lnTo>
                  <a:pt x="1981001" y="1981001"/>
                </a:lnTo>
                <a:lnTo>
                  <a:pt x="0" y="1981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6"/>
          <p:cNvSpPr/>
          <p:nvPr/>
        </p:nvSpPr>
        <p:spPr>
          <a:xfrm>
            <a:off x="6560906" y="-1140972"/>
            <a:ext cx="12568943" cy="12568943"/>
          </a:xfrm>
          <a:custGeom>
            <a:rect b="b" l="l" r="r" t="t"/>
            <a:pathLst>
              <a:path extrusionOk="0" h="12568943" w="12568943">
                <a:moveTo>
                  <a:pt x="0" y="0"/>
                </a:moveTo>
                <a:lnTo>
                  <a:pt x="12568943" y="0"/>
                </a:lnTo>
                <a:lnTo>
                  <a:pt x="12568943" y="12568944"/>
                </a:lnTo>
                <a:lnTo>
                  <a:pt x="0" y="125689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5" name="Google Shape;215;p6"/>
          <p:cNvGrpSpPr/>
          <p:nvPr/>
        </p:nvGrpSpPr>
        <p:grpSpPr>
          <a:xfrm>
            <a:off x="1828423" y="4081987"/>
            <a:ext cx="11275499" cy="2308762"/>
            <a:chOff x="0" y="247650"/>
            <a:chExt cx="15033999" cy="3078349"/>
          </a:xfrm>
        </p:grpSpPr>
        <p:sp>
          <p:nvSpPr>
            <p:cNvPr id="216" name="Google Shape;216;p6"/>
            <p:cNvSpPr txBox="1"/>
            <p:nvPr/>
          </p:nvSpPr>
          <p:spPr>
            <a:xfrm>
              <a:off x="0" y="247650"/>
              <a:ext cx="15033999" cy="1885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0" u="none" cap="none" strike="noStrike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HUUS.</a:t>
              </a:r>
              <a:endParaRPr/>
            </a:p>
          </p:txBody>
        </p:sp>
        <p:sp>
          <p:nvSpPr>
            <p:cNvPr id="217" name="Google Shape;217;p6"/>
            <p:cNvSpPr txBox="1"/>
            <p:nvPr/>
          </p:nvSpPr>
          <p:spPr>
            <a:xfrm>
              <a:off x="0" y="2330319"/>
              <a:ext cx="15033999" cy="995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97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25" u="none" cap="none" strike="noStrike">
                  <a:solidFill>
                    <a:srgbClr val="000000"/>
                  </a:solidFill>
                  <a:latin typeface="Sanchez"/>
                  <a:ea typeface="Sanchez"/>
                  <a:cs typeface="Sanchez"/>
                  <a:sym typeface="Sanchez"/>
                </a:rPr>
                <a:t>ZU HAUSE. ZUSAMMEN.</a:t>
              </a:r>
              <a:endParaRPr/>
            </a:p>
            <a:p>
              <a:pPr indent="0" lvl="0" marL="0" marR="0" rtl="0" algn="l">
                <a:lnSpc>
                  <a:spcPct val="12997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25" u="none" cap="none" strike="noStrike">
                  <a:solidFill>
                    <a:srgbClr val="000000"/>
                  </a:solidFill>
                  <a:latin typeface="Sanchez"/>
                  <a:ea typeface="Sanchez"/>
                  <a:cs typeface="Sanchez"/>
                  <a:sym typeface="Sanchez"/>
                </a:rPr>
                <a:t>CHOOSE HUUS.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918924ba8_1_5"/>
          <p:cNvSpPr/>
          <p:nvPr/>
        </p:nvSpPr>
        <p:spPr>
          <a:xfrm>
            <a:off x="16778235" y="8833757"/>
            <a:ext cx="1981001" cy="1981001"/>
          </a:xfrm>
          <a:custGeom>
            <a:rect b="b" l="l" r="r" t="t"/>
            <a:pathLst>
              <a:path extrusionOk="0" h="1981001" w="1981001">
                <a:moveTo>
                  <a:pt x="0" y="0"/>
                </a:moveTo>
                <a:lnTo>
                  <a:pt x="1981001" y="0"/>
                </a:lnTo>
                <a:lnTo>
                  <a:pt x="1981001" y="1981001"/>
                </a:lnTo>
                <a:lnTo>
                  <a:pt x="0" y="1981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g2c918924ba8_1_5"/>
          <p:cNvSpPr txBox="1"/>
          <p:nvPr/>
        </p:nvSpPr>
        <p:spPr>
          <a:xfrm>
            <a:off x="417525" y="456675"/>
            <a:ext cx="7881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Annexes</a:t>
            </a:r>
            <a:endParaRPr/>
          </a:p>
        </p:txBody>
      </p:sp>
      <p:sp>
        <p:nvSpPr>
          <p:cNvPr id="224" name="Google Shape;224;g2c918924ba8_1_5"/>
          <p:cNvSpPr txBox="1"/>
          <p:nvPr/>
        </p:nvSpPr>
        <p:spPr>
          <a:xfrm>
            <a:off x="1763025" y="2921100"/>
            <a:ext cx="14025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https://ihpi.umich.edu/news/pandemics-third-anniversary-loneliness-and-isolation-are-down-still-high-among-older-adult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https://de.statista.com/statistik/daten/studie/554152/umfrage/kaufpreise-fuer-eigentumswohnungen-in-koeln/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</a:rPr>
              <a:t>https://www.destatis.de/DE/Presse/Pressemitteilungen/2023/06/PD23_N035_12.html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918924ba8_1_32"/>
          <p:cNvSpPr/>
          <p:nvPr/>
        </p:nvSpPr>
        <p:spPr>
          <a:xfrm>
            <a:off x="16778235" y="8833757"/>
            <a:ext cx="1981001" cy="1981001"/>
          </a:xfrm>
          <a:custGeom>
            <a:rect b="b" l="l" r="r" t="t"/>
            <a:pathLst>
              <a:path extrusionOk="0" h="1981001" w="1981001">
                <a:moveTo>
                  <a:pt x="0" y="0"/>
                </a:moveTo>
                <a:lnTo>
                  <a:pt x="1981001" y="0"/>
                </a:lnTo>
                <a:lnTo>
                  <a:pt x="1981001" y="1981001"/>
                </a:lnTo>
                <a:lnTo>
                  <a:pt x="0" y="1981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30" name="Google Shape;230;g2c918924ba8_1_32" title="long one 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9951" y="152400"/>
            <a:ext cx="6388326" cy="97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839579" y="2519875"/>
            <a:ext cx="6738000" cy="3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1700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KOLSCHES </a:t>
            </a:r>
            <a:endParaRPr i="0" sz="117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1700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HUUS.</a:t>
            </a:r>
            <a:endParaRPr sz="260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35114" l="10024" r="26688" t="16391"/>
          <a:stretch/>
        </p:blipFill>
        <p:spPr>
          <a:xfrm>
            <a:off x="9812050" y="3007550"/>
            <a:ext cx="7528650" cy="57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900" y="255975"/>
            <a:ext cx="1739549" cy="138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4973" y="255975"/>
            <a:ext cx="3545068" cy="13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2c918924ba8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50" y="2465350"/>
            <a:ext cx="8589375" cy="499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c918924ba8_2_0"/>
          <p:cNvPicPr preferRelativeResize="0"/>
          <p:nvPr/>
        </p:nvPicPr>
        <p:blipFill rotWithShape="1">
          <a:blip r:embed="rId4">
            <a:alphaModFix/>
          </a:blip>
          <a:srcRect b="49028" l="6142" r="14492" t="36411"/>
          <a:stretch/>
        </p:blipFill>
        <p:spPr>
          <a:xfrm>
            <a:off x="9958350" y="1537575"/>
            <a:ext cx="7426652" cy="906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2c918924ba8_2_0"/>
          <p:cNvPicPr preferRelativeResize="0"/>
          <p:nvPr/>
        </p:nvPicPr>
        <p:blipFill rotWithShape="1">
          <a:blip r:embed="rId5">
            <a:alphaModFix/>
          </a:blip>
          <a:srcRect b="11300" l="11512" r="0" t="0"/>
          <a:stretch/>
        </p:blipFill>
        <p:spPr>
          <a:xfrm>
            <a:off x="9781387" y="2347225"/>
            <a:ext cx="7780551" cy="522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2c918924ba8_2_0"/>
          <p:cNvSpPr/>
          <p:nvPr/>
        </p:nvSpPr>
        <p:spPr>
          <a:xfrm>
            <a:off x="16778235" y="8833757"/>
            <a:ext cx="1981001" cy="1981001"/>
          </a:xfrm>
          <a:custGeom>
            <a:rect b="b" l="l" r="r" t="t"/>
            <a:pathLst>
              <a:path extrusionOk="0" h="1981001" w="1981001">
                <a:moveTo>
                  <a:pt x="0" y="0"/>
                </a:moveTo>
                <a:lnTo>
                  <a:pt x="1981001" y="0"/>
                </a:lnTo>
                <a:lnTo>
                  <a:pt x="1981001" y="1981001"/>
                </a:lnTo>
                <a:lnTo>
                  <a:pt x="0" y="1981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2c918924ba8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225" y="172055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2c918924ba8_2_13"/>
          <p:cNvSpPr/>
          <p:nvPr/>
        </p:nvSpPr>
        <p:spPr>
          <a:xfrm>
            <a:off x="-62725" y="-219550"/>
            <a:ext cx="18598200" cy="10663500"/>
          </a:xfrm>
          <a:prstGeom prst="rect">
            <a:avLst/>
          </a:prstGeom>
          <a:solidFill>
            <a:srgbClr val="FF91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g2c918924ba8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050" y="-219550"/>
            <a:ext cx="11727350" cy="11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2c918924ba8_2_13"/>
          <p:cNvSpPr/>
          <p:nvPr/>
        </p:nvSpPr>
        <p:spPr>
          <a:xfrm>
            <a:off x="16778235" y="8833757"/>
            <a:ext cx="1981001" cy="1981001"/>
          </a:xfrm>
          <a:custGeom>
            <a:rect b="b" l="l" r="r" t="t"/>
            <a:pathLst>
              <a:path extrusionOk="0" h="1981001" w="1981001">
                <a:moveTo>
                  <a:pt x="0" y="0"/>
                </a:moveTo>
                <a:lnTo>
                  <a:pt x="1981001" y="0"/>
                </a:lnTo>
                <a:lnTo>
                  <a:pt x="1981001" y="1981001"/>
                </a:lnTo>
                <a:lnTo>
                  <a:pt x="0" y="1981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 flipH="1">
            <a:off x="13323047" y="3107458"/>
            <a:ext cx="3696684" cy="4579225"/>
          </a:xfrm>
          <a:custGeom>
            <a:rect b="b" l="l" r="r" t="t"/>
            <a:pathLst>
              <a:path extrusionOk="0" h="4579225" w="3696684">
                <a:moveTo>
                  <a:pt x="3696683" y="0"/>
                </a:moveTo>
                <a:lnTo>
                  <a:pt x="0" y="0"/>
                </a:lnTo>
                <a:lnTo>
                  <a:pt x="0" y="4579225"/>
                </a:lnTo>
                <a:lnTo>
                  <a:pt x="3696683" y="4579225"/>
                </a:lnTo>
                <a:lnTo>
                  <a:pt x="369668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3"/>
          <p:cNvSpPr/>
          <p:nvPr/>
        </p:nvSpPr>
        <p:spPr>
          <a:xfrm>
            <a:off x="1451415" y="3107458"/>
            <a:ext cx="2989010" cy="4118949"/>
          </a:xfrm>
          <a:custGeom>
            <a:rect b="b" l="l" r="r" t="t"/>
            <a:pathLst>
              <a:path extrusionOk="0" h="4118949" w="2989010">
                <a:moveTo>
                  <a:pt x="0" y="0"/>
                </a:moveTo>
                <a:lnTo>
                  <a:pt x="2989009" y="0"/>
                </a:lnTo>
                <a:lnTo>
                  <a:pt x="2989009" y="4118949"/>
                </a:lnTo>
                <a:lnTo>
                  <a:pt x="0" y="41189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3"/>
          <p:cNvSpPr/>
          <p:nvPr/>
        </p:nvSpPr>
        <p:spPr>
          <a:xfrm rot="-2700000">
            <a:off x="5288134" y="2133519"/>
            <a:ext cx="6674530" cy="6019962"/>
          </a:xfrm>
          <a:custGeom>
            <a:rect b="b" l="l" r="r" t="t"/>
            <a:pathLst>
              <a:path extrusionOk="0" h="6019962" w="6674530">
                <a:moveTo>
                  <a:pt x="0" y="0"/>
                </a:moveTo>
                <a:lnTo>
                  <a:pt x="6674530" y="0"/>
                </a:lnTo>
                <a:lnTo>
                  <a:pt x="6674530" y="6019962"/>
                </a:lnTo>
                <a:lnTo>
                  <a:pt x="0" y="6019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3"/>
          <p:cNvSpPr/>
          <p:nvPr/>
        </p:nvSpPr>
        <p:spPr>
          <a:xfrm>
            <a:off x="4710302" y="334673"/>
            <a:ext cx="1462508" cy="1388054"/>
          </a:xfrm>
          <a:custGeom>
            <a:rect b="b" l="l" r="r" t="t"/>
            <a:pathLst>
              <a:path extrusionOk="0" h="1388054" w="1462508">
                <a:moveTo>
                  <a:pt x="0" y="0"/>
                </a:moveTo>
                <a:lnTo>
                  <a:pt x="1462509" y="0"/>
                </a:lnTo>
                <a:lnTo>
                  <a:pt x="1462509" y="1388054"/>
                </a:lnTo>
                <a:lnTo>
                  <a:pt x="0" y="138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3"/>
          <p:cNvSpPr/>
          <p:nvPr/>
        </p:nvSpPr>
        <p:spPr>
          <a:xfrm>
            <a:off x="7770463" y="8265938"/>
            <a:ext cx="959885" cy="992362"/>
          </a:xfrm>
          <a:custGeom>
            <a:rect b="b" l="l" r="r" t="t"/>
            <a:pathLst>
              <a:path extrusionOk="0" h="992362" w="959885">
                <a:moveTo>
                  <a:pt x="0" y="0"/>
                </a:moveTo>
                <a:lnTo>
                  <a:pt x="959885" y="0"/>
                </a:lnTo>
                <a:lnTo>
                  <a:pt x="959885" y="992362"/>
                </a:lnTo>
                <a:lnTo>
                  <a:pt x="0" y="992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16778235" y="8833757"/>
            <a:ext cx="1981001" cy="1981001"/>
          </a:xfrm>
          <a:custGeom>
            <a:rect b="b" l="l" r="r" t="t"/>
            <a:pathLst>
              <a:path extrusionOk="0" h="1981001" w="1981001">
                <a:moveTo>
                  <a:pt x="0" y="0"/>
                </a:moveTo>
                <a:lnTo>
                  <a:pt x="1981001" y="0"/>
                </a:lnTo>
                <a:lnTo>
                  <a:pt x="1981001" y="1981001"/>
                </a:lnTo>
                <a:lnTo>
                  <a:pt x="0" y="1981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285189" y="3706068"/>
            <a:ext cx="2680420" cy="2422125"/>
          </a:xfrm>
          <a:custGeom>
            <a:rect b="b" l="l" r="r" t="t"/>
            <a:pathLst>
              <a:path extrusionOk="0" h="2422125" w="2680420">
                <a:moveTo>
                  <a:pt x="0" y="0"/>
                </a:moveTo>
                <a:lnTo>
                  <a:pt x="2680420" y="0"/>
                </a:lnTo>
                <a:lnTo>
                  <a:pt x="2680420" y="2422125"/>
                </a:lnTo>
                <a:lnTo>
                  <a:pt x="0" y="2422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3"/>
          <p:cNvSpPr txBox="1"/>
          <p:nvPr/>
        </p:nvSpPr>
        <p:spPr>
          <a:xfrm>
            <a:off x="2945920" y="2001203"/>
            <a:ext cx="5784428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914C"/>
                </a:solidFill>
                <a:latin typeface="Sanchez"/>
                <a:ea typeface="Sanchez"/>
                <a:cs typeface="Sanchez"/>
                <a:sym typeface="Sanchez"/>
              </a:rPr>
              <a:t>SEND IN YOUR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914C"/>
                </a:solidFill>
                <a:latin typeface="Sanchez"/>
                <a:ea typeface="Sanchez"/>
                <a:cs typeface="Sanchez"/>
                <a:sym typeface="Sanchez"/>
              </a:rPr>
              <a:t> DETAILS</a:t>
            </a:r>
            <a:endParaRPr/>
          </a:p>
        </p:txBody>
      </p:sp>
      <p:sp>
        <p:nvSpPr>
          <p:cNvPr id="121" name="Google Shape;121;p3"/>
          <p:cNvSpPr txBox="1"/>
          <p:nvPr/>
        </p:nvSpPr>
        <p:spPr>
          <a:xfrm>
            <a:off x="5441557" y="9314181"/>
            <a:ext cx="5784428" cy="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914C"/>
                </a:solidFill>
                <a:latin typeface="Sanchez"/>
                <a:ea typeface="Sanchez"/>
                <a:cs typeface="Sanchez"/>
                <a:sym typeface="Sanchez"/>
              </a:rPr>
              <a:t>MATCH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c918924ba8_2_7"/>
          <p:cNvPicPr preferRelativeResize="0"/>
          <p:nvPr/>
        </p:nvPicPr>
        <p:blipFill rotWithShape="1">
          <a:blip r:embed="rId3">
            <a:alphaModFix/>
          </a:blip>
          <a:srcRect b="10321" l="0" r="0" t="0"/>
          <a:stretch/>
        </p:blipFill>
        <p:spPr>
          <a:xfrm>
            <a:off x="304800" y="2761400"/>
            <a:ext cx="16196623" cy="29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c918924ba8_2_7"/>
          <p:cNvSpPr txBox="1"/>
          <p:nvPr/>
        </p:nvSpPr>
        <p:spPr>
          <a:xfrm>
            <a:off x="1036100" y="8658850"/>
            <a:ext cx="150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https://www.destatis.de/DE/Presse/Pressemitteilungen/2023/06/PD23_N035_12.html</a:t>
            </a:r>
            <a:endParaRPr/>
          </a:p>
        </p:txBody>
      </p:sp>
      <p:pic>
        <p:nvPicPr>
          <p:cNvPr id="128" name="Google Shape;128;g2c918924ba8_2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5166925"/>
            <a:ext cx="17367926" cy="24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c918924ba8_2_7"/>
          <p:cNvSpPr/>
          <p:nvPr/>
        </p:nvSpPr>
        <p:spPr>
          <a:xfrm>
            <a:off x="16778235" y="8833757"/>
            <a:ext cx="1981001" cy="1981001"/>
          </a:xfrm>
          <a:custGeom>
            <a:rect b="b" l="l" r="r" t="t"/>
            <a:pathLst>
              <a:path extrusionOk="0" h="1981001" w="1981001">
                <a:moveTo>
                  <a:pt x="0" y="0"/>
                </a:moveTo>
                <a:lnTo>
                  <a:pt x="1981001" y="0"/>
                </a:lnTo>
                <a:lnTo>
                  <a:pt x="1981001" y="1981001"/>
                </a:lnTo>
                <a:lnTo>
                  <a:pt x="0" y="1981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c918924ba8_2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4976952" cy="998219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2c918924ba8_2_26"/>
          <p:cNvSpPr/>
          <p:nvPr/>
        </p:nvSpPr>
        <p:spPr>
          <a:xfrm>
            <a:off x="16778235" y="8833757"/>
            <a:ext cx="1981001" cy="1981001"/>
          </a:xfrm>
          <a:custGeom>
            <a:rect b="b" l="l" r="r" t="t"/>
            <a:pathLst>
              <a:path extrusionOk="0" h="1981001" w="1981001">
                <a:moveTo>
                  <a:pt x="0" y="0"/>
                </a:moveTo>
                <a:lnTo>
                  <a:pt x="1981001" y="0"/>
                </a:lnTo>
                <a:lnTo>
                  <a:pt x="1981001" y="1981001"/>
                </a:lnTo>
                <a:lnTo>
                  <a:pt x="0" y="1981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/>
          <p:nvPr/>
        </p:nvSpPr>
        <p:spPr>
          <a:xfrm>
            <a:off x="16778235" y="8833757"/>
            <a:ext cx="1981001" cy="1981001"/>
          </a:xfrm>
          <a:custGeom>
            <a:rect b="b" l="l" r="r" t="t"/>
            <a:pathLst>
              <a:path extrusionOk="0" h="1981001" w="1981001">
                <a:moveTo>
                  <a:pt x="0" y="0"/>
                </a:moveTo>
                <a:lnTo>
                  <a:pt x="1981001" y="0"/>
                </a:lnTo>
                <a:lnTo>
                  <a:pt x="1981001" y="1981001"/>
                </a:lnTo>
                <a:lnTo>
                  <a:pt x="0" y="1981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4"/>
          <p:cNvSpPr/>
          <p:nvPr/>
        </p:nvSpPr>
        <p:spPr>
          <a:xfrm>
            <a:off x="1028700" y="4240327"/>
            <a:ext cx="2714527" cy="2827632"/>
          </a:xfrm>
          <a:custGeom>
            <a:rect b="b" l="l" r="r" t="t"/>
            <a:pathLst>
              <a:path extrusionOk="0" h="2827632" w="2714527">
                <a:moveTo>
                  <a:pt x="0" y="0"/>
                </a:moveTo>
                <a:lnTo>
                  <a:pt x="2714527" y="0"/>
                </a:lnTo>
                <a:lnTo>
                  <a:pt x="2714527" y="2827632"/>
                </a:lnTo>
                <a:lnTo>
                  <a:pt x="0" y="2827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4"/>
          <p:cNvSpPr/>
          <p:nvPr/>
        </p:nvSpPr>
        <p:spPr>
          <a:xfrm>
            <a:off x="4930118" y="4087772"/>
            <a:ext cx="1550013" cy="2111457"/>
          </a:xfrm>
          <a:custGeom>
            <a:rect b="b" l="l" r="r" t="t"/>
            <a:pathLst>
              <a:path extrusionOk="0" h="2111457" w="1550013">
                <a:moveTo>
                  <a:pt x="0" y="0"/>
                </a:moveTo>
                <a:lnTo>
                  <a:pt x="1550013" y="0"/>
                </a:lnTo>
                <a:lnTo>
                  <a:pt x="1550013" y="2111456"/>
                </a:lnTo>
                <a:lnTo>
                  <a:pt x="0" y="2111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4"/>
          <p:cNvSpPr/>
          <p:nvPr/>
        </p:nvSpPr>
        <p:spPr>
          <a:xfrm>
            <a:off x="7202408" y="4240327"/>
            <a:ext cx="1941592" cy="1775674"/>
          </a:xfrm>
          <a:custGeom>
            <a:rect b="b" l="l" r="r" t="t"/>
            <a:pathLst>
              <a:path extrusionOk="0" h="1775674" w="1941592">
                <a:moveTo>
                  <a:pt x="0" y="0"/>
                </a:moveTo>
                <a:lnTo>
                  <a:pt x="1941592" y="0"/>
                </a:lnTo>
                <a:lnTo>
                  <a:pt x="1941592" y="1775675"/>
                </a:lnTo>
                <a:lnTo>
                  <a:pt x="0" y="1775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4"/>
          <p:cNvSpPr/>
          <p:nvPr/>
        </p:nvSpPr>
        <p:spPr>
          <a:xfrm>
            <a:off x="4847221" y="7161996"/>
            <a:ext cx="1715807" cy="1715807"/>
          </a:xfrm>
          <a:custGeom>
            <a:rect b="b" l="l" r="r" t="t"/>
            <a:pathLst>
              <a:path extrusionOk="0" h="1715807" w="1715807">
                <a:moveTo>
                  <a:pt x="0" y="0"/>
                </a:moveTo>
                <a:lnTo>
                  <a:pt x="1715807" y="0"/>
                </a:lnTo>
                <a:lnTo>
                  <a:pt x="1715807" y="1715806"/>
                </a:lnTo>
                <a:lnTo>
                  <a:pt x="0" y="17158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4"/>
          <p:cNvSpPr/>
          <p:nvPr/>
        </p:nvSpPr>
        <p:spPr>
          <a:xfrm>
            <a:off x="7661052" y="7188580"/>
            <a:ext cx="1481076" cy="1481076"/>
          </a:xfrm>
          <a:custGeom>
            <a:rect b="b" l="l" r="r" t="t"/>
            <a:pathLst>
              <a:path extrusionOk="0" h="1481076" w="1481076">
                <a:moveTo>
                  <a:pt x="0" y="0"/>
                </a:moveTo>
                <a:lnTo>
                  <a:pt x="1481076" y="0"/>
                </a:lnTo>
                <a:lnTo>
                  <a:pt x="1481076" y="1481076"/>
                </a:lnTo>
                <a:lnTo>
                  <a:pt x="0" y="1481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6" name="Google Shape;146;p4"/>
          <p:cNvGrpSpPr/>
          <p:nvPr/>
        </p:nvGrpSpPr>
        <p:grpSpPr>
          <a:xfrm>
            <a:off x="10580188" y="1387044"/>
            <a:ext cx="106862" cy="8437214"/>
            <a:chOff x="0" y="-28575"/>
            <a:chExt cx="28145" cy="2222147"/>
          </a:xfrm>
        </p:grpSpPr>
        <p:sp>
          <p:nvSpPr>
            <p:cNvPr id="147" name="Google Shape;147;p4"/>
            <p:cNvSpPr/>
            <p:nvPr/>
          </p:nvSpPr>
          <p:spPr>
            <a:xfrm>
              <a:off x="0" y="0"/>
              <a:ext cx="28145" cy="2193572"/>
            </a:xfrm>
            <a:custGeom>
              <a:rect b="b" l="l" r="r" t="t"/>
              <a:pathLst>
                <a:path extrusionOk="0" h="2193572" w="28145">
                  <a:moveTo>
                    <a:pt x="0" y="0"/>
                  </a:moveTo>
                  <a:lnTo>
                    <a:pt x="28145" y="0"/>
                  </a:lnTo>
                  <a:lnTo>
                    <a:pt x="28145" y="2193572"/>
                  </a:lnTo>
                  <a:lnTo>
                    <a:pt x="0" y="2193572"/>
                  </a:lnTo>
                  <a:close/>
                </a:path>
              </a:pathLst>
            </a:custGeom>
            <a:solidFill>
              <a:srgbClr val="FF914C"/>
            </a:solidFill>
            <a:ln>
              <a:noFill/>
            </a:ln>
          </p:spPr>
        </p:sp>
        <p:sp>
          <p:nvSpPr>
            <p:cNvPr id="148" name="Google Shape;148;p4"/>
            <p:cNvSpPr txBox="1"/>
            <p:nvPr/>
          </p:nvSpPr>
          <p:spPr>
            <a:xfrm>
              <a:off x="0" y="-28575"/>
              <a:ext cx="28145" cy="22221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4"/>
          <p:cNvSpPr/>
          <p:nvPr/>
        </p:nvSpPr>
        <p:spPr>
          <a:xfrm>
            <a:off x="11776090" y="1525298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0" name="Google Shape;150;p4"/>
          <p:cNvGrpSpPr/>
          <p:nvPr/>
        </p:nvGrpSpPr>
        <p:grpSpPr>
          <a:xfrm>
            <a:off x="645173" y="515801"/>
            <a:ext cx="11275425" cy="3092189"/>
            <a:chOff x="0" y="247650"/>
            <a:chExt cx="15033900" cy="4122919"/>
          </a:xfrm>
        </p:grpSpPr>
        <p:sp>
          <p:nvSpPr>
            <p:cNvPr id="151" name="Google Shape;151;p4"/>
            <p:cNvSpPr txBox="1"/>
            <p:nvPr/>
          </p:nvSpPr>
          <p:spPr>
            <a:xfrm>
              <a:off x="0" y="247650"/>
              <a:ext cx="15033900" cy="35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200" u="none" cap="none" strike="noStrike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OUR </a:t>
              </a:r>
              <a:endParaRPr sz="100"/>
            </a:p>
            <a:p>
              <a:pPr indent="0" lvl="0" marL="0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200" u="none" cap="none" strike="noStrike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FUNCTIONS.</a:t>
              </a:r>
              <a:endParaRPr sz="100"/>
            </a:p>
          </p:txBody>
        </p:sp>
        <p:sp>
          <p:nvSpPr>
            <p:cNvPr id="152" name="Google Shape;152;p4"/>
            <p:cNvSpPr txBox="1"/>
            <p:nvPr/>
          </p:nvSpPr>
          <p:spPr>
            <a:xfrm>
              <a:off x="0" y="3893269"/>
              <a:ext cx="15033900" cy="4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97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25" u="none" cap="none" strike="noStrike">
                  <a:solidFill>
                    <a:srgbClr val="000000"/>
                  </a:solidFill>
                  <a:latin typeface="Sanchez"/>
                  <a:ea typeface="Sanchez"/>
                  <a:cs typeface="Sanchez"/>
                  <a:sym typeface="Sanchez"/>
                </a:rPr>
                <a:t>ALL IN ONE.</a:t>
              </a:r>
              <a:endParaRPr/>
            </a:p>
          </p:txBody>
        </p:sp>
      </p:grpSp>
      <p:sp>
        <p:nvSpPr>
          <p:cNvPr id="153" name="Google Shape;153;p4"/>
          <p:cNvSpPr txBox="1"/>
          <p:nvPr/>
        </p:nvSpPr>
        <p:spPr>
          <a:xfrm>
            <a:off x="-506251" y="7378549"/>
            <a:ext cx="5784428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ALL DOCUMENTS 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IN ONE PLACE.</a:t>
            </a:r>
            <a:endParaRPr/>
          </a:p>
        </p:txBody>
      </p:sp>
      <p:sp>
        <p:nvSpPr>
          <p:cNvPr id="154" name="Google Shape;154;p4"/>
          <p:cNvSpPr txBox="1"/>
          <p:nvPr/>
        </p:nvSpPr>
        <p:spPr>
          <a:xfrm>
            <a:off x="2617162" y="6342259"/>
            <a:ext cx="5784428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AUTOMATIC 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PAYMENT</a:t>
            </a:r>
            <a:endParaRPr/>
          </a:p>
        </p:txBody>
      </p:sp>
      <p:sp>
        <p:nvSpPr>
          <p:cNvPr id="155" name="Google Shape;155;p4"/>
          <p:cNvSpPr txBox="1"/>
          <p:nvPr/>
        </p:nvSpPr>
        <p:spPr>
          <a:xfrm>
            <a:off x="5278178" y="6342259"/>
            <a:ext cx="5784428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SET UP 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AVALIABILITY</a:t>
            </a:r>
            <a:endParaRPr/>
          </a:p>
        </p:txBody>
      </p:sp>
      <p:sp>
        <p:nvSpPr>
          <p:cNvPr id="156" name="Google Shape;156;p4"/>
          <p:cNvSpPr txBox="1"/>
          <p:nvPr/>
        </p:nvSpPr>
        <p:spPr>
          <a:xfrm>
            <a:off x="2812910" y="9134475"/>
            <a:ext cx="5784428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CALL HOTLINE</a:t>
            </a:r>
            <a:endParaRPr/>
          </a:p>
        </p:txBody>
      </p:sp>
      <p:sp>
        <p:nvSpPr>
          <p:cNvPr id="157" name="Google Shape;157;p4"/>
          <p:cNvSpPr txBox="1"/>
          <p:nvPr/>
        </p:nvSpPr>
        <p:spPr>
          <a:xfrm>
            <a:off x="5278178" y="8868277"/>
            <a:ext cx="5784428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QUERIES AND 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COMPLAINTS</a:t>
            </a:r>
            <a:endParaRPr/>
          </a:p>
        </p:txBody>
      </p:sp>
      <p:sp>
        <p:nvSpPr>
          <p:cNvPr id="158" name="Google Shape;158;p4"/>
          <p:cNvSpPr txBox="1"/>
          <p:nvPr/>
        </p:nvSpPr>
        <p:spPr>
          <a:xfrm>
            <a:off x="10993806" y="5996952"/>
            <a:ext cx="5784428" cy="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ACCESSIBLE OPTION</a:t>
            </a:r>
            <a:endParaRPr/>
          </a:p>
        </p:txBody>
      </p:sp>
      <p:sp>
        <p:nvSpPr>
          <p:cNvPr id="159" name="Google Shape;159;p4"/>
          <p:cNvSpPr txBox="1"/>
          <p:nvPr/>
        </p:nvSpPr>
        <p:spPr>
          <a:xfrm>
            <a:off x="11062606" y="6664174"/>
            <a:ext cx="5784428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SET UP AND ACCESS ALL YOUR RENTAL DOCUMENTS, QUERIES AND INFORMATION THROUGH OUR HELPLINE.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5"/>
          <p:cNvGrpSpPr/>
          <p:nvPr/>
        </p:nvGrpSpPr>
        <p:grpSpPr>
          <a:xfrm>
            <a:off x="1024513" y="601429"/>
            <a:ext cx="5120891" cy="8656871"/>
            <a:chOff x="0" y="-38100"/>
            <a:chExt cx="1348712" cy="2279999"/>
          </a:xfrm>
        </p:grpSpPr>
        <p:sp>
          <p:nvSpPr>
            <p:cNvPr id="165" name="Google Shape;165;p5"/>
            <p:cNvSpPr/>
            <p:nvPr/>
          </p:nvSpPr>
          <p:spPr>
            <a:xfrm>
              <a:off x="0" y="0"/>
              <a:ext cx="1348712" cy="2241899"/>
            </a:xfrm>
            <a:custGeom>
              <a:rect b="b" l="l" r="r" t="t"/>
              <a:pathLst>
                <a:path extrusionOk="0" h="2241899" w="1348712">
                  <a:moveTo>
                    <a:pt x="77103" y="0"/>
                  </a:moveTo>
                  <a:lnTo>
                    <a:pt x="1271609" y="0"/>
                  </a:lnTo>
                  <a:cubicBezTo>
                    <a:pt x="1292058" y="0"/>
                    <a:pt x="1311669" y="8123"/>
                    <a:pt x="1326129" y="22583"/>
                  </a:cubicBezTo>
                  <a:cubicBezTo>
                    <a:pt x="1340589" y="37043"/>
                    <a:pt x="1348712" y="56654"/>
                    <a:pt x="1348712" y="77103"/>
                  </a:cubicBezTo>
                  <a:lnTo>
                    <a:pt x="1348712" y="2164795"/>
                  </a:lnTo>
                  <a:cubicBezTo>
                    <a:pt x="1348712" y="2185245"/>
                    <a:pt x="1340589" y="2204856"/>
                    <a:pt x="1326129" y="2219316"/>
                  </a:cubicBezTo>
                  <a:cubicBezTo>
                    <a:pt x="1311669" y="2233775"/>
                    <a:pt x="1292058" y="2241899"/>
                    <a:pt x="1271609" y="2241899"/>
                  </a:cubicBezTo>
                  <a:lnTo>
                    <a:pt x="77103" y="2241899"/>
                  </a:lnTo>
                  <a:cubicBezTo>
                    <a:pt x="56654" y="2241899"/>
                    <a:pt x="37043" y="2233775"/>
                    <a:pt x="22583" y="2219316"/>
                  </a:cubicBezTo>
                  <a:cubicBezTo>
                    <a:pt x="8123" y="2204856"/>
                    <a:pt x="0" y="2185245"/>
                    <a:pt x="0" y="2164795"/>
                  </a:cubicBezTo>
                  <a:lnTo>
                    <a:pt x="0" y="77103"/>
                  </a:lnTo>
                  <a:cubicBezTo>
                    <a:pt x="0" y="56654"/>
                    <a:pt x="8123" y="37043"/>
                    <a:pt x="22583" y="22583"/>
                  </a:cubicBezTo>
                  <a:cubicBezTo>
                    <a:pt x="37043" y="8123"/>
                    <a:pt x="56654" y="0"/>
                    <a:pt x="77103" y="0"/>
                  </a:cubicBezTo>
                  <a:close/>
                </a:path>
              </a:pathLst>
            </a:custGeom>
            <a:solidFill>
              <a:srgbClr val="FF91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 txBox="1"/>
            <p:nvPr/>
          </p:nvSpPr>
          <p:spPr>
            <a:xfrm>
              <a:off x="0" y="-38100"/>
              <a:ext cx="1348712" cy="2279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5"/>
          <p:cNvSpPr/>
          <p:nvPr/>
        </p:nvSpPr>
        <p:spPr>
          <a:xfrm>
            <a:off x="16778235" y="8833757"/>
            <a:ext cx="1981001" cy="1981001"/>
          </a:xfrm>
          <a:custGeom>
            <a:rect b="b" l="l" r="r" t="t"/>
            <a:pathLst>
              <a:path extrusionOk="0" h="1981001" w="1981001">
                <a:moveTo>
                  <a:pt x="0" y="0"/>
                </a:moveTo>
                <a:lnTo>
                  <a:pt x="1981001" y="0"/>
                </a:lnTo>
                <a:lnTo>
                  <a:pt x="1981001" y="1981001"/>
                </a:lnTo>
                <a:lnTo>
                  <a:pt x="0" y="1981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8" name="Google Shape;168;p5"/>
          <p:cNvGrpSpPr/>
          <p:nvPr/>
        </p:nvGrpSpPr>
        <p:grpSpPr>
          <a:xfrm>
            <a:off x="6583554" y="601429"/>
            <a:ext cx="5120891" cy="8656871"/>
            <a:chOff x="0" y="-38100"/>
            <a:chExt cx="1348712" cy="2279999"/>
          </a:xfrm>
        </p:grpSpPr>
        <p:sp>
          <p:nvSpPr>
            <p:cNvPr id="169" name="Google Shape;169;p5"/>
            <p:cNvSpPr/>
            <p:nvPr/>
          </p:nvSpPr>
          <p:spPr>
            <a:xfrm>
              <a:off x="0" y="0"/>
              <a:ext cx="1348712" cy="2241899"/>
            </a:xfrm>
            <a:custGeom>
              <a:rect b="b" l="l" r="r" t="t"/>
              <a:pathLst>
                <a:path extrusionOk="0" h="2241899" w="1348712">
                  <a:moveTo>
                    <a:pt x="77103" y="0"/>
                  </a:moveTo>
                  <a:lnTo>
                    <a:pt x="1271609" y="0"/>
                  </a:lnTo>
                  <a:cubicBezTo>
                    <a:pt x="1292058" y="0"/>
                    <a:pt x="1311669" y="8123"/>
                    <a:pt x="1326129" y="22583"/>
                  </a:cubicBezTo>
                  <a:cubicBezTo>
                    <a:pt x="1340589" y="37043"/>
                    <a:pt x="1348712" y="56654"/>
                    <a:pt x="1348712" y="77103"/>
                  </a:cubicBezTo>
                  <a:lnTo>
                    <a:pt x="1348712" y="2164795"/>
                  </a:lnTo>
                  <a:cubicBezTo>
                    <a:pt x="1348712" y="2185245"/>
                    <a:pt x="1340589" y="2204856"/>
                    <a:pt x="1326129" y="2219316"/>
                  </a:cubicBezTo>
                  <a:cubicBezTo>
                    <a:pt x="1311669" y="2233775"/>
                    <a:pt x="1292058" y="2241899"/>
                    <a:pt x="1271609" y="2241899"/>
                  </a:cubicBezTo>
                  <a:lnTo>
                    <a:pt x="77103" y="2241899"/>
                  </a:lnTo>
                  <a:cubicBezTo>
                    <a:pt x="56654" y="2241899"/>
                    <a:pt x="37043" y="2233775"/>
                    <a:pt x="22583" y="2219316"/>
                  </a:cubicBezTo>
                  <a:cubicBezTo>
                    <a:pt x="8123" y="2204856"/>
                    <a:pt x="0" y="2185245"/>
                    <a:pt x="0" y="2164795"/>
                  </a:cubicBezTo>
                  <a:lnTo>
                    <a:pt x="0" y="77103"/>
                  </a:lnTo>
                  <a:cubicBezTo>
                    <a:pt x="0" y="56654"/>
                    <a:pt x="8123" y="37043"/>
                    <a:pt x="22583" y="22583"/>
                  </a:cubicBezTo>
                  <a:cubicBezTo>
                    <a:pt x="37043" y="8123"/>
                    <a:pt x="56654" y="0"/>
                    <a:pt x="77103" y="0"/>
                  </a:cubicBezTo>
                  <a:close/>
                </a:path>
              </a:pathLst>
            </a:custGeom>
            <a:solidFill>
              <a:srgbClr val="FF91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5"/>
            <p:cNvSpPr txBox="1"/>
            <p:nvPr/>
          </p:nvSpPr>
          <p:spPr>
            <a:xfrm>
              <a:off x="0" y="-38100"/>
              <a:ext cx="1348712" cy="2279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5"/>
          <p:cNvGrpSpPr/>
          <p:nvPr/>
        </p:nvGrpSpPr>
        <p:grpSpPr>
          <a:xfrm>
            <a:off x="12138409" y="601429"/>
            <a:ext cx="5120891" cy="8656871"/>
            <a:chOff x="0" y="-38100"/>
            <a:chExt cx="1348712" cy="2279999"/>
          </a:xfrm>
        </p:grpSpPr>
        <p:sp>
          <p:nvSpPr>
            <p:cNvPr id="172" name="Google Shape;172;p5"/>
            <p:cNvSpPr/>
            <p:nvPr/>
          </p:nvSpPr>
          <p:spPr>
            <a:xfrm>
              <a:off x="0" y="0"/>
              <a:ext cx="1348712" cy="2241899"/>
            </a:xfrm>
            <a:custGeom>
              <a:rect b="b" l="l" r="r" t="t"/>
              <a:pathLst>
                <a:path extrusionOk="0" h="2241899" w="1348712">
                  <a:moveTo>
                    <a:pt x="77103" y="0"/>
                  </a:moveTo>
                  <a:lnTo>
                    <a:pt x="1271609" y="0"/>
                  </a:lnTo>
                  <a:cubicBezTo>
                    <a:pt x="1292058" y="0"/>
                    <a:pt x="1311669" y="8123"/>
                    <a:pt x="1326129" y="22583"/>
                  </a:cubicBezTo>
                  <a:cubicBezTo>
                    <a:pt x="1340589" y="37043"/>
                    <a:pt x="1348712" y="56654"/>
                    <a:pt x="1348712" y="77103"/>
                  </a:cubicBezTo>
                  <a:lnTo>
                    <a:pt x="1348712" y="2164795"/>
                  </a:lnTo>
                  <a:cubicBezTo>
                    <a:pt x="1348712" y="2185245"/>
                    <a:pt x="1340589" y="2204856"/>
                    <a:pt x="1326129" y="2219316"/>
                  </a:cubicBezTo>
                  <a:cubicBezTo>
                    <a:pt x="1311669" y="2233775"/>
                    <a:pt x="1292058" y="2241899"/>
                    <a:pt x="1271609" y="2241899"/>
                  </a:cubicBezTo>
                  <a:lnTo>
                    <a:pt x="77103" y="2241899"/>
                  </a:lnTo>
                  <a:cubicBezTo>
                    <a:pt x="56654" y="2241899"/>
                    <a:pt x="37043" y="2233775"/>
                    <a:pt x="22583" y="2219316"/>
                  </a:cubicBezTo>
                  <a:cubicBezTo>
                    <a:pt x="8123" y="2204856"/>
                    <a:pt x="0" y="2185245"/>
                    <a:pt x="0" y="2164795"/>
                  </a:cubicBezTo>
                  <a:lnTo>
                    <a:pt x="0" y="77103"/>
                  </a:lnTo>
                  <a:cubicBezTo>
                    <a:pt x="0" y="56654"/>
                    <a:pt x="8123" y="37043"/>
                    <a:pt x="22583" y="22583"/>
                  </a:cubicBezTo>
                  <a:cubicBezTo>
                    <a:pt x="37043" y="8123"/>
                    <a:pt x="56654" y="0"/>
                    <a:pt x="77103" y="0"/>
                  </a:cubicBezTo>
                  <a:close/>
                </a:path>
              </a:pathLst>
            </a:custGeom>
            <a:solidFill>
              <a:srgbClr val="FF91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 txBox="1"/>
            <p:nvPr/>
          </p:nvSpPr>
          <p:spPr>
            <a:xfrm>
              <a:off x="0" y="-38100"/>
              <a:ext cx="1348712" cy="2279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5"/>
          <p:cNvSpPr/>
          <p:nvPr/>
        </p:nvSpPr>
        <p:spPr>
          <a:xfrm>
            <a:off x="1462826" y="1397554"/>
            <a:ext cx="661932" cy="1733764"/>
          </a:xfrm>
          <a:custGeom>
            <a:rect b="b" l="l" r="r" t="t"/>
            <a:pathLst>
              <a:path extrusionOk="0" h="1733764" w="661932">
                <a:moveTo>
                  <a:pt x="0" y="0"/>
                </a:moveTo>
                <a:lnTo>
                  <a:pt x="661932" y="0"/>
                </a:lnTo>
                <a:lnTo>
                  <a:pt x="661932" y="1733764"/>
                </a:lnTo>
                <a:lnTo>
                  <a:pt x="0" y="1733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5"/>
          <p:cNvSpPr/>
          <p:nvPr/>
        </p:nvSpPr>
        <p:spPr>
          <a:xfrm>
            <a:off x="1462826" y="6103221"/>
            <a:ext cx="1483549" cy="1384288"/>
          </a:xfrm>
          <a:custGeom>
            <a:rect b="b" l="l" r="r" t="t"/>
            <a:pathLst>
              <a:path extrusionOk="0" h="1384288" w="1483549">
                <a:moveTo>
                  <a:pt x="0" y="0"/>
                </a:moveTo>
                <a:lnTo>
                  <a:pt x="1483549" y="0"/>
                </a:lnTo>
                <a:lnTo>
                  <a:pt x="1483549" y="1384288"/>
                </a:lnTo>
                <a:lnTo>
                  <a:pt x="0" y="13842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5"/>
          <p:cNvSpPr/>
          <p:nvPr/>
        </p:nvSpPr>
        <p:spPr>
          <a:xfrm>
            <a:off x="9334393" y="3131318"/>
            <a:ext cx="1836158" cy="1477320"/>
          </a:xfrm>
          <a:custGeom>
            <a:rect b="b" l="l" r="r" t="t"/>
            <a:pathLst>
              <a:path extrusionOk="0" h="1477320" w="1836158">
                <a:moveTo>
                  <a:pt x="0" y="0"/>
                </a:moveTo>
                <a:lnTo>
                  <a:pt x="1836158" y="0"/>
                </a:lnTo>
                <a:lnTo>
                  <a:pt x="1836158" y="1477320"/>
                </a:lnTo>
                <a:lnTo>
                  <a:pt x="0" y="1477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5"/>
          <p:cNvSpPr/>
          <p:nvPr/>
        </p:nvSpPr>
        <p:spPr>
          <a:xfrm>
            <a:off x="15055083" y="3225855"/>
            <a:ext cx="1836158" cy="1477320"/>
          </a:xfrm>
          <a:custGeom>
            <a:rect b="b" l="l" r="r" t="t"/>
            <a:pathLst>
              <a:path extrusionOk="0" h="1477320" w="1836158">
                <a:moveTo>
                  <a:pt x="0" y="0"/>
                </a:moveTo>
                <a:lnTo>
                  <a:pt x="1836159" y="0"/>
                </a:lnTo>
                <a:lnTo>
                  <a:pt x="1836159" y="1477321"/>
                </a:lnTo>
                <a:lnTo>
                  <a:pt x="0" y="14773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5"/>
          <p:cNvSpPr/>
          <p:nvPr/>
        </p:nvSpPr>
        <p:spPr>
          <a:xfrm>
            <a:off x="12607025" y="5953125"/>
            <a:ext cx="1767023" cy="1153384"/>
          </a:xfrm>
          <a:custGeom>
            <a:rect b="b" l="l" r="r" t="t"/>
            <a:pathLst>
              <a:path extrusionOk="0" h="1153384" w="1767023">
                <a:moveTo>
                  <a:pt x="0" y="0"/>
                </a:moveTo>
                <a:lnTo>
                  <a:pt x="1767024" y="0"/>
                </a:lnTo>
                <a:lnTo>
                  <a:pt x="1767024" y="1153384"/>
                </a:lnTo>
                <a:lnTo>
                  <a:pt x="0" y="1153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5"/>
          <p:cNvSpPr/>
          <p:nvPr/>
        </p:nvSpPr>
        <p:spPr>
          <a:xfrm>
            <a:off x="15036970" y="5829669"/>
            <a:ext cx="1483937" cy="1400297"/>
          </a:xfrm>
          <a:custGeom>
            <a:rect b="b" l="l" r="r" t="t"/>
            <a:pathLst>
              <a:path extrusionOk="0" h="1400297" w="1483937">
                <a:moveTo>
                  <a:pt x="0" y="0"/>
                </a:moveTo>
                <a:lnTo>
                  <a:pt x="1483937" y="0"/>
                </a:lnTo>
                <a:lnTo>
                  <a:pt x="1483937" y="1400297"/>
                </a:lnTo>
                <a:lnTo>
                  <a:pt x="0" y="14002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5"/>
          <p:cNvSpPr/>
          <p:nvPr/>
        </p:nvSpPr>
        <p:spPr>
          <a:xfrm>
            <a:off x="7045331" y="5674989"/>
            <a:ext cx="1825847" cy="1709656"/>
          </a:xfrm>
          <a:custGeom>
            <a:rect b="b" l="l" r="r" t="t"/>
            <a:pathLst>
              <a:path extrusionOk="0" h="1709656" w="1825847">
                <a:moveTo>
                  <a:pt x="0" y="0"/>
                </a:moveTo>
                <a:lnTo>
                  <a:pt x="1825846" y="0"/>
                </a:lnTo>
                <a:lnTo>
                  <a:pt x="1825846" y="1709656"/>
                </a:lnTo>
                <a:lnTo>
                  <a:pt x="0" y="1709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5"/>
          <p:cNvSpPr/>
          <p:nvPr/>
        </p:nvSpPr>
        <p:spPr>
          <a:xfrm>
            <a:off x="3691214" y="3131318"/>
            <a:ext cx="1739816" cy="1808882"/>
          </a:xfrm>
          <a:custGeom>
            <a:rect b="b" l="l" r="r" t="t"/>
            <a:pathLst>
              <a:path extrusionOk="0" h="1808882" w="1739816">
                <a:moveTo>
                  <a:pt x="0" y="0"/>
                </a:moveTo>
                <a:lnTo>
                  <a:pt x="1739815" y="0"/>
                </a:lnTo>
                <a:lnTo>
                  <a:pt x="1739815" y="1808882"/>
                </a:lnTo>
                <a:lnTo>
                  <a:pt x="0" y="1808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5"/>
          <p:cNvSpPr txBox="1"/>
          <p:nvPr/>
        </p:nvSpPr>
        <p:spPr>
          <a:xfrm>
            <a:off x="2476472" y="1292775"/>
            <a:ext cx="274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ZWECK</a:t>
            </a:r>
            <a:endParaRPr/>
          </a:p>
        </p:txBody>
      </p:sp>
      <p:sp>
        <p:nvSpPr>
          <p:cNvPr id="183" name="Google Shape;183;p5"/>
          <p:cNvSpPr txBox="1"/>
          <p:nvPr/>
        </p:nvSpPr>
        <p:spPr>
          <a:xfrm>
            <a:off x="2476487" y="2080179"/>
            <a:ext cx="2216944" cy="712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WG</a:t>
            </a:r>
            <a:endParaRPr/>
          </a:p>
        </p:txBody>
      </p:sp>
      <p:sp>
        <p:nvSpPr>
          <p:cNvPr id="184" name="Google Shape;184;p5"/>
          <p:cNvSpPr txBox="1"/>
          <p:nvPr/>
        </p:nvSpPr>
        <p:spPr>
          <a:xfrm>
            <a:off x="7572152" y="1292779"/>
            <a:ext cx="3143696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FRIENDLY</a:t>
            </a:r>
            <a:endParaRPr/>
          </a:p>
        </p:txBody>
      </p:sp>
      <p:sp>
        <p:nvSpPr>
          <p:cNvPr id="185" name="Google Shape;185;p5"/>
          <p:cNvSpPr txBox="1"/>
          <p:nvPr/>
        </p:nvSpPr>
        <p:spPr>
          <a:xfrm>
            <a:off x="8035528" y="2080179"/>
            <a:ext cx="2216944" cy="712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WG</a:t>
            </a:r>
            <a:endParaRPr/>
          </a:p>
        </p:txBody>
      </p:sp>
      <p:sp>
        <p:nvSpPr>
          <p:cNvPr id="186" name="Google Shape;186;p5"/>
          <p:cNvSpPr txBox="1"/>
          <p:nvPr/>
        </p:nvSpPr>
        <p:spPr>
          <a:xfrm>
            <a:off x="13681540" y="1292779"/>
            <a:ext cx="2034629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CARE+</a:t>
            </a:r>
            <a:endParaRPr/>
          </a:p>
        </p:txBody>
      </p:sp>
      <p:sp>
        <p:nvSpPr>
          <p:cNvPr id="187" name="Google Shape;187;p5"/>
          <p:cNvSpPr txBox="1"/>
          <p:nvPr/>
        </p:nvSpPr>
        <p:spPr>
          <a:xfrm>
            <a:off x="13590383" y="2080179"/>
            <a:ext cx="2216944" cy="712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WG</a:t>
            </a:r>
            <a:endParaRPr/>
          </a:p>
        </p:txBody>
      </p:sp>
      <p:sp>
        <p:nvSpPr>
          <p:cNvPr id="188" name="Google Shape;188;p5"/>
          <p:cNvSpPr txBox="1"/>
          <p:nvPr/>
        </p:nvSpPr>
        <p:spPr>
          <a:xfrm>
            <a:off x="12506467" y="2890653"/>
            <a:ext cx="4384774" cy="488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Avaliable to those with nursing and retirement care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qualification  </a:t>
            </a:r>
            <a:endParaRPr/>
          </a:p>
        </p:txBody>
      </p:sp>
      <p:sp>
        <p:nvSpPr>
          <p:cNvPr id="189" name="Google Shape;189;p5"/>
          <p:cNvSpPr txBox="1"/>
          <p:nvPr/>
        </p:nvSpPr>
        <p:spPr>
          <a:xfrm>
            <a:off x="1541571" y="5088757"/>
            <a:ext cx="1326059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SINGLE ROOM</a:t>
            </a:r>
            <a:endParaRPr/>
          </a:p>
        </p:txBody>
      </p:sp>
      <p:sp>
        <p:nvSpPr>
          <p:cNvPr id="190" name="Google Shape;190;p5"/>
          <p:cNvSpPr txBox="1"/>
          <p:nvPr/>
        </p:nvSpPr>
        <p:spPr>
          <a:xfrm>
            <a:off x="7045331" y="4867275"/>
            <a:ext cx="1645394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UP TO 3-6 HOURS</a:t>
            </a:r>
            <a:endParaRPr/>
          </a:p>
        </p:txBody>
      </p:sp>
      <p:sp>
        <p:nvSpPr>
          <p:cNvPr id="191" name="Google Shape;191;p5"/>
          <p:cNvSpPr txBox="1"/>
          <p:nvPr/>
        </p:nvSpPr>
        <p:spPr>
          <a:xfrm>
            <a:off x="9521478" y="4886325"/>
            <a:ext cx="146198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REDUCED RENT</a:t>
            </a:r>
            <a:endParaRPr/>
          </a:p>
        </p:txBody>
      </p:sp>
      <p:sp>
        <p:nvSpPr>
          <p:cNvPr id="192" name="Google Shape;192;p5"/>
          <p:cNvSpPr txBox="1"/>
          <p:nvPr/>
        </p:nvSpPr>
        <p:spPr>
          <a:xfrm>
            <a:off x="12607025" y="5133975"/>
            <a:ext cx="1539825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FULL-TIME CARE</a:t>
            </a:r>
            <a:endParaRPr/>
          </a:p>
        </p:txBody>
      </p:sp>
      <p:sp>
        <p:nvSpPr>
          <p:cNvPr id="193" name="Google Shape;193;p5"/>
          <p:cNvSpPr txBox="1"/>
          <p:nvPr/>
        </p:nvSpPr>
        <p:spPr>
          <a:xfrm>
            <a:off x="15242168" y="5019675"/>
            <a:ext cx="146198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REDUCED RENT</a:t>
            </a:r>
            <a:endParaRPr/>
          </a:p>
        </p:txBody>
      </p:sp>
      <p:sp>
        <p:nvSpPr>
          <p:cNvPr id="194" name="Google Shape;194;p5"/>
          <p:cNvSpPr txBox="1"/>
          <p:nvPr/>
        </p:nvSpPr>
        <p:spPr>
          <a:xfrm>
            <a:off x="12754049" y="7325584"/>
            <a:ext cx="1346647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GOVERNMENT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SUBSIDIARY </a:t>
            </a:r>
            <a:endParaRPr/>
          </a:p>
        </p:txBody>
      </p:sp>
      <p:sp>
        <p:nvSpPr>
          <p:cNvPr id="195" name="Google Shape;195;p5"/>
          <p:cNvSpPr txBox="1"/>
          <p:nvPr/>
        </p:nvSpPr>
        <p:spPr>
          <a:xfrm>
            <a:off x="14807463" y="7325216"/>
            <a:ext cx="1942951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BENEFICIAL FOR THE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COMMUNITY</a:t>
            </a:r>
            <a:endParaRPr/>
          </a:p>
        </p:txBody>
      </p:sp>
      <p:sp>
        <p:nvSpPr>
          <p:cNvPr id="196" name="Google Shape;196;p5"/>
          <p:cNvSpPr txBox="1"/>
          <p:nvPr/>
        </p:nvSpPr>
        <p:spPr>
          <a:xfrm>
            <a:off x="6947421" y="7458934"/>
            <a:ext cx="2176215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REDUCE LONLINESS IN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ELDERLY POPULATION</a:t>
            </a:r>
            <a:endParaRPr/>
          </a:p>
        </p:txBody>
      </p:sp>
      <p:sp>
        <p:nvSpPr>
          <p:cNvPr id="197" name="Google Shape;197;p5"/>
          <p:cNvSpPr txBox="1"/>
          <p:nvPr/>
        </p:nvSpPr>
        <p:spPr>
          <a:xfrm>
            <a:off x="1672937" y="7706584"/>
            <a:ext cx="1063327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 HOURS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REQUIRED</a:t>
            </a:r>
            <a:endParaRPr/>
          </a:p>
        </p:txBody>
      </p:sp>
      <p:sp>
        <p:nvSpPr>
          <p:cNvPr id="198" name="Google Shape;198;p5"/>
          <p:cNvSpPr txBox="1"/>
          <p:nvPr/>
        </p:nvSpPr>
        <p:spPr>
          <a:xfrm>
            <a:off x="3899977" y="5088757"/>
            <a:ext cx="132228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LOWER COST*</a:t>
            </a:r>
            <a:endParaRPr/>
          </a:p>
        </p:txBody>
      </p:sp>
      <p:sp>
        <p:nvSpPr>
          <p:cNvPr id="199" name="Google Shape;199;p5"/>
          <p:cNvSpPr txBox="1"/>
          <p:nvPr/>
        </p:nvSpPr>
        <p:spPr>
          <a:xfrm>
            <a:off x="3730767" y="8668657"/>
            <a:ext cx="1732558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*Compared to market price. </a:t>
            </a:r>
            <a:endParaRPr/>
          </a:p>
        </p:txBody>
      </p:sp>
      <p:pic>
        <p:nvPicPr>
          <p:cNvPr id="200" name="Google Shape;200;p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13663" y="3228963"/>
            <a:ext cx="181927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73500" y="2910788"/>
            <a:ext cx="192405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511300" y="3453724"/>
            <a:ext cx="1767025" cy="1688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